
<file path=[Content_Types].xml><?xml version="1.0" encoding="utf-8"?>
<Types xmlns="http://schemas.openxmlformats.org/package/2006/content-types">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6"/>
  </p:notesMasterIdLst>
  <p:sldIdLst>
    <p:sldId id="281" r:id="rId2"/>
    <p:sldId id="257" r:id="rId3"/>
    <p:sldId id="258" r:id="rId4"/>
    <p:sldId id="259" r:id="rId5"/>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1pPr>
    <a:lvl2pPr marL="81280" marR="81280" indent="2667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2pPr>
    <a:lvl3pPr marL="81280" marR="81280" indent="5334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3pPr>
    <a:lvl4pPr marL="81280" marR="81280" indent="8001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4pPr>
    <a:lvl5pPr marL="81280" marR="81280" indent="10668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5pPr>
    <a:lvl6pPr marL="81280" marR="81280" indent="13335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6pPr>
    <a:lvl7pPr marL="81280" marR="81280" indent="1612899"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7pPr>
    <a:lvl8pPr marL="81280" marR="81280" indent="18796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8pPr>
    <a:lvl9pPr marL="81280" marR="81280" indent="21463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D51ADE6A-740E-44AE-83CC-AE7238B6C88D}"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7529"/>
    <p:restoredTop sz="94655"/>
  </p:normalViewPr>
  <p:slideViewPr>
    <p:cSldViewPr snapToGrid="0" snapToObjects="1">
      <p:cViewPr varScale="1">
        <p:scale>
          <a:sx n="47" d="100"/>
          <a:sy n="47" d="100"/>
        </p:scale>
        <p:origin x="680"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notesMaster" Target="notesMasters/notesMaster1.xml"/><Relationship Id="rId5" Type="http://schemas.openxmlformats.org/officeDocument/2006/relationships/slide" Target="slides/slide4.xml"/><Relationship Id="rId10"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theme" Target="theme/theme1.xml"/></Relationships>
</file>

<file path=ppt/media/image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200">
        <a:latin typeface="Lucida Grande"/>
        <a:ea typeface="Lucida Grande"/>
        <a:cs typeface="Lucida Grande"/>
        <a:sym typeface="Lucida Grande"/>
      </a:defRPr>
    </a:lvl1pPr>
    <a:lvl2pPr indent="228600" latinLnBrk="0">
      <a:defRPr sz="2200">
        <a:latin typeface="Lucida Grande"/>
        <a:ea typeface="Lucida Grande"/>
        <a:cs typeface="Lucida Grande"/>
        <a:sym typeface="Lucida Grande"/>
      </a:defRPr>
    </a:lvl2pPr>
    <a:lvl3pPr indent="457200" latinLnBrk="0">
      <a:defRPr sz="2200">
        <a:latin typeface="Lucida Grande"/>
        <a:ea typeface="Lucida Grande"/>
        <a:cs typeface="Lucida Grande"/>
        <a:sym typeface="Lucida Grande"/>
      </a:defRPr>
    </a:lvl3pPr>
    <a:lvl4pPr indent="685800" latinLnBrk="0">
      <a:defRPr sz="2200">
        <a:latin typeface="Lucida Grande"/>
        <a:ea typeface="Lucida Grande"/>
        <a:cs typeface="Lucida Grande"/>
        <a:sym typeface="Lucida Grande"/>
      </a:defRPr>
    </a:lvl4pPr>
    <a:lvl5pPr indent="914400" latinLnBrk="0">
      <a:defRPr sz="2200">
        <a:latin typeface="Lucida Grande"/>
        <a:ea typeface="Lucida Grande"/>
        <a:cs typeface="Lucida Grande"/>
        <a:sym typeface="Lucida Grande"/>
      </a:defRPr>
    </a:lvl5pPr>
    <a:lvl6pPr indent="1143000" latinLnBrk="0">
      <a:defRPr sz="2200">
        <a:latin typeface="Lucida Grande"/>
        <a:ea typeface="Lucida Grande"/>
        <a:cs typeface="Lucida Grande"/>
        <a:sym typeface="Lucida Grande"/>
      </a:defRPr>
    </a:lvl6pPr>
    <a:lvl7pPr indent="1371600" latinLnBrk="0">
      <a:defRPr sz="2200">
        <a:latin typeface="Lucida Grande"/>
        <a:ea typeface="Lucida Grande"/>
        <a:cs typeface="Lucida Grande"/>
        <a:sym typeface="Lucida Grande"/>
      </a:defRPr>
    </a:lvl7pPr>
    <a:lvl8pPr indent="1600200" latinLnBrk="0">
      <a:defRPr sz="2200">
        <a:latin typeface="Lucida Grande"/>
        <a:ea typeface="Lucida Grande"/>
        <a:cs typeface="Lucida Grande"/>
        <a:sym typeface="Lucida Grande"/>
      </a:defRPr>
    </a:lvl8pPr>
    <a:lvl9pPr indent="18288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1935532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23" name="Title Text"/>
          <p:cNvSpPr txBox="1">
            <a:spLocks noGrp="1"/>
          </p:cNvSpPr>
          <p:nvPr>
            <p:ph type="title"/>
          </p:nvPr>
        </p:nvSpPr>
        <p:spPr>
          <a:xfrm>
            <a:off x="1759215" y="2797969"/>
            <a:ext cx="20840701" cy="3898901"/>
          </a:xfrm>
          <a:prstGeom prst="rect">
            <a:avLst/>
          </a:prstGeom>
        </p:spPr>
        <p:txBody>
          <a:bodyPr/>
          <a:lstStyle>
            <a:lvl1pPr algn="ctr">
              <a:defRPr sz="5200"/>
            </a:lvl1pPr>
          </a:lstStyle>
          <a:p>
            <a:r>
              <a:t>Title Text</a:t>
            </a:r>
          </a:p>
        </p:txBody>
      </p:sp>
      <p:sp>
        <p:nvSpPr>
          <p:cNvPr id="24" name="Slide Number"/>
          <p:cNvSpPr txBox="1">
            <a:spLocks noGrp="1"/>
          </p:cNvSpPr>
          <p:nvPr>
            <p:ph type="sldNum" sz="quarter" idx="2"/>
          </p:nvPr>
        </p:nvSpPr>
        <p:spPr>
          <a:xfrm>
            <a:off x="22610464" y="13043296"/>
            <a:ext cx="340322" cy="323554"/>
          </a:xfrm>
          <a:prstGeom prst="rect">
            <a:avLst/>
          </a:prstGeom>
        </p:spPr>
        <p:txBody>
          <a:bodyPr lIns="50800" tIns="50800" rIns="50800" bIns="50800"/>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 name="Title Text"/>
          <p:cNvSpPr txBox="1">
            <a:spLocks noGrp="1"/>
          </p:cNvSpPr>
          <p:nvPr>
            <p:ph type="title"/>
          </p:nvPr>
        </p:nvSpPr>
        <p:spPr>
          <a:xfrm>
            <a:off x="833966" y="-1588"/>
            <a:ext cx="18567401" cy="1676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p>
            <a:r>
              <a:t>Title Text</a:t>
            </a:r>
          </a:p>
        </p:txBody>
      </p:sp>
      <p:sp>
        <p:nvSpPr>
          <p:cNvPr id="5" name="Body Level One…"/>
          <p:cNvSpPr txBox="1">
            <a:spLocks noGrp="1"/>
          </p:cNvSpPr>
          <p:nvPr>
            <p:ph type="body" idx="1"/>
          </p:nvPr>
        </p:nvSpPr>
        <p:spPr>
          <a:xfrm>
            <a:off x="838200" y="2451100"/>
            <a:ext cx="22720300" cy="9753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2pPr marL="270827">
              <a:spcBef>
                <a:spcPts val="2000"/>
              </a:spcBef>
              <a:buClr>
                <a:srgbClr val="909090"/>
              </a:buClr>
              <a:buFont typeface="Arial"/>
            </a:lvl2pPr>
            <a:lvl3pPr marL="728027">
              <a:spcBef>
                <a:spcPts val="1400"/>
              </a:spcBef>
              <a:buClr>
                <a:srgbClr val="B8B8B8"/>
              </a:buClr>
              <a:buChar char=""/>
            </a:lvl3pPr>
            <a:lvl4pPr marL="1123314">
              <a:spcBef>
                <a:spcPts val="800"/>
              </a:spcBef>
              <a:buClr>
                <a:srgbClr val="909090"/>
              </a:buClr>
              <a:buFont typeface="Arial"/>
            </a:lvl4pPr>
            <a:lvl5pPr marL="1531302">
              <a:spcBef>
                <a:spcPts val="700"/>
              </a:spcBef>
              <a:buClr>
                <a:srgbClr val="B8B8B8"/>
              </a:buClr>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3358705" y="13096875"/>
            <a:ext cx="238722" cy="221953"/>
          </a:xfrm>
          <a:prstGeom prst="rect">
            <a:avLst/>
          </a:prstGeom>
          <a:ln w="12700">
            <a:miter lim="400000"/>
          </a:ln>
        </p:spPr>
        <p:txBody>
          <a:bodyPr wrap="none" lIns="0" tIns="0" rIns="0" bIns="0">
            <a:spAutoFit/>
          </a:bodyPr>
          <a:lstStyle>
            <a:lvl1pPr marL="0" marR="0" algn="ctr" defTabSz="914400">
              <a:defRPr sz="1600">
                <a:solidFill>
                  <a:srgbClr val="B8B8B8"/>
                </a:solidFill>
                <a:uFill>
                  <a:solidFill>
                    <a:srgbClr val="B8B8B8"/>
                  </a:solidFill>
                </a:u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182879" indent="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1pPr>
      <a:lvl2pPr marL="0" marR="182879" indent="228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2pPr>
      <a:lvl3pPr marL="0" marR="182879" indent="457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3pPr>
      <a:lvl4pPr marL="0" marR="182879" indent="685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4pPr>
      <a:lvl5pPr marL="0" marR="182879" indent="9144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5pPr>
      <a:lvl6pPr marL="0" marR="182879" indent="11430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6pPr>
      <a:lvl7pPr marL="0" marR="182879" indent="1371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7pPr>
      <a:lvl8pPr marL="0" marR="182879" indent="1600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8pPr>
      <a:lvl9pPr marL="0" marR="182879" indent="1828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9pPr>
    </p:titleStyle>
    <p:bodyStyle>
      <a:lvl1pPr marL="81280" marR="81280" indent="0" algn="l" defTabSz="1816100" latinLnBrk="0">
        <a:lnSpc>
          <a:spcPct val="100000"/>
        </a:lnSpc>
        <a:spcBef>
          <a:spcPts val="4600"/>
        </a:spcBef>
        <a:spcAft>
          <a:spcPts val="0"/>
        </a:spcAft>
        <a:buClrTx/>
        <a:buSzTx/>
        <a:buFontTx/>
        <a:buNone/>
        <a:tabLst/>
        <a:defRPr sz="3200" b="0" i="0" u="none" strike="noStrike" cap="none" spc="0" baseline="0">
          <a:ln>
            <a:noFill/>
          </a:ln>
          <a:solidFill>
            <a:srgbClr val="000000"/>
          </a:solidFill>
          <a:uFill>
            <a:solidFill>
              <a:srgbClr val="000000"/>
            </a:solidFill>
          </a:uFill>
          <a:latin typeface="Menlo"/>
          <a:ea typeface="Menlo"/>
          <a:cs typeface="Menlo"/>
          <a:sym typeface="Menlo"/>
        </a:defRPr>
      </a:lvl1pPr>
      <a:lvl2pPr marL="352107" marR="81280" indent="-228600"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2pPr>
      <a:lvl3pPr marL="809307" marR="81280" indent="-227012"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3pPr>
      <a:lvl4pPr marL="1204594" marR="81280" indent="-168275"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4pPr>
      <a:lvl5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5pPr>
      <a:lvl6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6pPr>
      <a:lvl7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7pPr>
      <a:lvl8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8pPr>
      <a:lvl9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9pPr>
    </p:bodyStyle>
    <p:otherStyle>
      <a:lvl1pPr marL="0" marR="0" indent="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1pPr>
      <a:lvl2pPr marL="0" marR="0" indent="228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2pPr>
      <a:lvl3pPr marL="0" marR="0" indent="457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3pPr>
      <a:lvl4pPr marL="0" marR="0" indent="685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4pPr>
      <a:lvl5pPr marL="0" marR="0" indent="9144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5pPr>
      <a:lvl6pPr marL="0" marR="0" indent="11430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6pPr>
      <a:lvl7pPr marL="0" marR="0" indent="1371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7pPr>
      <a:lvl8pPr marL="0" marR="0" indent="1600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8pPr>
      <a:lvl9pPr marL="0" marR="0" indent="1828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www.washingtonpost.com/technology/2019/01/28/netflix-video-games-why-longtime-dream-is-closer-than-ever-coming-true"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1.tif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unctions"/>
          <p:cNvSpPr txBox="1">
            <a:spLocks noGrp="1"/>
          </p:cNvSpPr>
          <p:nvPr>
            <p:ph type="title"/>
          </p:nvPr>
        </p:nvSpPr>
        <p:spPr>
          <a:prstGeom prst="rect">
            <a:avLst/>
          </a:prstGeom>
        </p:spPr>
        <p:txBody>
          <a:bodyPr/>
          <a:lstStyle/>
          <a:p>
            <a:r>
              <a:rPr lang="en-US" dirty="0"/>
              <a:t>UC Berkeley’s CS61A – Lecture 06 –  Iteration</a:t>
            </a:r>
            <a:endParaRPr dirty="0"/>
          </a:p>
        </p:txBody>
      </p:sp>
      <p:sp>
        <p:nvSpPr>
          <p:cNvPr id="2" name="TextBox 1">
            <a:extLst>
              <a:ext uri="{FF2B5EF4-FFF2-40B4-BE49-F238E27FC236}">
                <a16:creationId xmlns:a16="http://schemas.microsoft.com/office/drawing/2014/main" id="{A9478077-2E2D-C549-9753-4C61881080EC}"/>
              </a:ext>
            </a:extLst>
          </p:cNvPr>
          <p:cNvSpPr txBox="1"/>
          <p:nvPr/>
        </p:nvSpPr>
        <p:spPr>
          <a:xfrm>
            <a:off x="267629" y="1960785"/>
            <a:ext cx="12298576" cy="1085938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7500" b="1" dirty="0">
                <a:latin typeface="Arial" panose="020B0604020202020204" pitchFamily="34" charset="0"/>
                <a:cs typeface="Arial" panose="020B0604020202020204" pitchFamily="34" charset="0"/>
              </a:rPr>
              <a:t>Netflix for video games?</a:t>
            </a:r>
            <a:br>
              <a:rPr lang="en-US" sz="4400" b="1" dirty="0">
                <a:latin typeface="Arial" panose="020B0604020202020204" pitchFamily="34" charset="0"/>
                <a:cs typeface="Arial" panose="020B0604020202020204" pitchFamily="34" charset="0"/>
              </a:rPr>
            </a:br>
            <a:r>
              <a:rPr lang="en-US" sz="1200" dirty="0">
                <a:latin typeface="Menlo" panose="020B0609030804020204" pitchFamily="49" charset="0"/>
                <a:ea typeface="Menlo" panose="020B0609030804020204" pitchFamily="49" charset="0"/>
                <a:cs typeface="Menlo" panose="020B0609030804020204" pitchFamily="49" charset="0"/>
                <a:hlinkClick r:id="rId3"/>
              </a:rPr>
              <a:t>www.washingtonpost.com/technology/2019/01/28/netflix-video-games-why-longtime-dream-is-closer-than-ever-coming-true</a:t>
            </a:r>
            <a:endParaRPr lang="en-US" sz="1600" dirty="0">
              <a:latin typeface="Menlo" panose="020B0609030804020204" pitchFamily="49" charset="0"/>
              <a:ea typeface="Menlo" panose="020B0609030804020204" pitchFamily="49" charset="0"/>
              <a:cs typeface="Menlo" panose="020B0609030804020204" pitchFamily="49" charset="0"/>
            </a:endParaRPr>
          </a:p>
          <a:p>
            <a:r>
              <a:rPr lang="en-US" sz="3600" dirty="0">
                <a:latin typeface="Arial" panose="020B0604020202020204" pitchFamily="34" charset="0"/>
                <a:cs typeface="Arial" panose="020B0604020202020204" pitchFamily="34" charset="0"/>
              </a:rPr>
              <a:t>“Major companies are probing how to replace video game downloads with Internet-based services, allowing future games to be streamed from a data center with most computation and image rendering handled by remote servers before being routed to players' systems. Unlike passive forms of media, online gaming calls for highly responsive technology that can interpret a player’s actions from afar, process them within milliseconds, and relay the results back to players and their opponents instantaneously. Experimentation with cloud-based gaming includes Google's Project Stream, which recently concluded a beta test that let testers play "Assassin's Creed Odyssey" online for free. Tester Chris Cantrell said Google did well in highlighting its servers' faithful reproduction of a single-player game's high-fidelity graphics. However, ensuring a seamless competitive multiplayer experience is a tougher challenge.”</a:t>
            </a:r>
          </a:p>
        </p:txBody>
      </p:sp>
      <p:pic>
        <p:nvPicPr>
          <p:cNvPr id="3" name="Picture 2">
            <a:extLst>
              <a:ext uri="{FF2B5EF4-FFF2-40B4-BE49-F238E27FC236}">
                <a16:creationId xmlns:a16="http://schemas.microsoft.com/office/drawing/2014/main" id="{0FACDE02-E55F-054F-B66F-C263C33C5581}"/>
              </a:ext>
            </a:extLst>
          </p:cNvPr>
          <p:cNvPicPr>
            <a:picLocks noChangeAspect="1"/>
          </p:cNvPicPr>
          <p:nvPr/>
        </p:nvPicPr>
        <p:blipFill>
          <a:blip r:embed="rId4"/>
          <a:stretch>
            <a:fillRect/>
          </a:stretch>
        </p:blipFill>
        <p:spPr>
          <a:xfrm>
            <a:off x="12566205" y="2030058"/>
            <a:ext cx="11817795" cy="7867912"/>
          </a:xfrm>
          <a:prstGeom prst="rect">
            <a:avLst/>
          </a:prstGeom>
        </p:spPr>
      </p:pic>
    </p:spTree>
    <p:extLst>
      <p:ext uri="{BB962C8B-B14F-4D97-AF65-F5344CB8AC3E}">
        <p14:creationId xmlns:p14="http://schemas.microsoft.com/office/powerpoint/2010/main" val="3516220689"/>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Announcements"/>
          <p:cNvSpPr txBox="1">
            <a:spLocks noGrp="1"/>
          </p:cNvSpPr>
          <p:nvPr>
            <p:ph type="title"/>
          </p:nvPr>
        </p:nvSpPr>
        <p:spPr>
          <a:prstGeom prst="rect">
            <a:avLst/>
          </a:prstGeom>
        </p:spPr>
        <p:txBody>
          <a:bodyPr/>
          <a:lstStyle/>
          <a:p>
            <a:r>
              <a:rPr dirty="0"/>
              <a:t>Announcements</a:t>
            </a:r>
          </a:p>
        </p:txBody>
      </p:sp>
      <p:sp>
        <p:nvSpPr>
          <p:cNvPr id="2" name="Text Placeholder 1">
            <a:extLst>
              <a:ext uri="{FF2B5EF4-FFF2-40B4-BE49-F238E27FC236}">
                <a16:creationId xmlns:a16="http://schemas.microsoft.com/office/drawing/2014/main" id="{C376D514-08A1-3847-AAE9-322B94B1C754}"/>
              </a:ext>
            </a:extLst>
          </p:cNvPr>
          <p:cNvSpPr>
            <a:spLocks noGrp="1"/>
          </p:cNvSpPr>
          <p:nvPr>
            <p:ph type="body" idx="1"/>
          </p:nvPr>
        </p:nvSpPr>
        <p:spPr/>
        <p:txBody>
          <a:bodyPr/>
          <a:lstStyle/>
          <a:p>
            <a:r>
              <a:rPr lang="en-US" dirty="0"/>
              <a:t>Homework 2 is released and is due next Thursday 2/7 @ 11:59pm.</a:t>
            </a:r>
          </a:p>
          <a:p>
            <a:r>
              <a:rPr lang="en-US" dirty="0"/>
              <a:t>Drop-in office hours start this week.</a:t>
            </a:r>
          </a:p>
          <a:p>
            <a:r>
              <a:rPr lang="en-US" dirty="0"/>
              <a:t>Hog project due Thursday 2/7</a:t>
            </a:r>
          </a:p>
          <a:p>
            <a:r>
              <a:rPr lang="en-US" dirty="0"/>
              <a:t>	Solve Phase 1 individually; Work with a partner on Phases 2 &amp; 3.</a:t>
            </a:r>
          </a:p>
          <a:p>
            <a:r>
              <a:rPr lang="en-US" dirty="0"/>
              <a:t>	Phase 1 checkpoint due Tuesday 2/5.</a:t>
            </a:r>
          </a:p>
          <a:p>
            <a:r>
              <a:rPr lang="en-US" dirty="0"/>
              <a:t>	Submit everything by Wednesday 2/6 for an early submission bonus point.</a:t>
            </a:r>
          </a:p>
          <a:p>
            <a:r>
              <a:rPr lang="en-US" b="1"/>
              <a:t>	Project </a:t>
            </a:r>
            <a:r>
              <a:rPr lang="en-US" b="1" dirty="0"/>
              <a:t>Party TONIGHT 2/4 in 241 Cory from 6:30-8pm.</a:t>
            </a:r>
          </a:p>
        </p:txBody>
      </p:sp>
    </p:spTree>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Return"/>
          <p:cNvSpPr txBox="1">
            <a:spLocks noGrp="1"/>
          </p:cNvSpPr>
          <p:nvPr>
            <p:ph type="title"/>
          </p:nvPr>
        </p:nvSpPr>
        <p:spPr>
          <a:prstGeom prst="rect">
            <a:avLst/>
          </a:prstGeom>
        </p:spPr>
        <p:txBody>
          <a:bodyPr/>
          <a:lstStyle/>
          <a:p>
            <a:r>
              <a:t>Return</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1" name="Return Statements"/>
          <p:cNvSpPr txBox="1">
            <a:spLocks noGrp="1"/>
          </p:cNvSpPr>
          <p:nvPr>
            <p:ph type="title"/>
          </p:nvPr>
        </p:nvSpPr>
        <p:spPr>
          <a:prstGeom prst="rect">
            <a:avLst/>
          </a:prstGeom>
        </p:spPr>
        <p:txBody>
          <a:bodyPr/>
          <a:lstStyle/>
          <a:p>
            <a:r>
              <a:t>Return Statements</a:t>
            </a:r>
          </a:p>
        </p:txBody>
      </p:sp>
      <p:sp>
        <p:nvSpPr>
          <p:cNvPr id="52" name="A return statement completes the evaluation of a call expression and provides its value"/>
          <p:cNvSpPr txBox="1">
            <a:spLocks noGrp="1"/>
          </p:cNvSpPr>
          <p:nvPr>
            <p:ph type="body" sz="quarter" idx="1"/>
          </p:nvPr>
        </p:nvSpPr>
        <p:spPr>
          <a:xfrm>
            <a:off x="838200" y="1869211"/>
            <a:ext cx="22720300" cy="980079"/>
          </a:xfrm>
          <a:prstGeom prst="rect">
            <a:avLst/>
          </a:prstGeom>
        </p:spPr>
        <p:txBody>
          <a:bodyPr/>
          <a:lstStyle/>
          <a:p>
            <a:r>
              <a:rPr dirty="0"/>
              <a:t>A return statement completes the evaluation of a call expression and provides its value</a:t>
            </a:r>
          </a:p>
        </p:txBody>
      </p:sp>
      <p:sp>
        <p:nvSpPr>
          <p:cNvPr id="53"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4</a:t>
            </a:fld>
            <a:endParaRPr/>
          </a:p>
        </p:txBody>
      </p:sp>
      <p:sp>
        <p:nvSpPr>
          <p:cNvPr id="54" name="f(x) for user-defined function f: switch to a new environment; execute f's body"/>
          <p:cNvSpPr txBox="1"/>
          <p:nvPr/>
        </p:nvSpPr>
        <p:spPr>
          <a:xfrm>
            <a:off x="1339850" y="2862190"/>
            <a:ext cx="22720300" cy="9800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spcBef>
                <a:spcPts val="4600"/>
              </a:spcBef>
            </a:pPr>
            <a:r>
              <a:rPr dirty="0">
                <a:uFillTx/>
                <a:latin typeface="Consolas"/>
                <a:ea typeface="Consolas"/>
                <a:cs typeface="Consolas"/>
                <a:sym typeface="Consolas"/>
              </a:rPr>
              <a:t>f(x)</a:t>
            </a:r>
            <a:r>
              <a:rPr dirty="0"/>
              <a:t> for user-defined function </a:t>
            </a:r>
            <a:r>
              <a:rPr dirty="0">
                <a:uFillTx/>
                <a:latin typeface="Consolas"/>
                <a:ea typeface="Consolas"/>
                <a:cs typeface="Consolas"/>
                <a:sym typeface="Consolas"/>
              </a:rPr>
              <a:t>f</a:t>
            </a:r>
            <a:r>
              <a:rPr dirty="0"/>
              <a:t>: switch to a new environment; execute f's body</a:t>
            </a:r>
          </a:p>
        </p:txBody>
      </p:sp>
      <p:sp>
        <p:nvSpPr>
          <p:cNvPr id="55" name="return statement within f: switch back to the previous environment; f(x) now has a value"/>
          <p:cNvSpPr txBox="1"/>
          <p:nvPr/>
        </p:nvSpPr>
        <p:spPr>
          <a:xfrm>
            <a:off x="1339850" y="3861620"/>
            <a:ext cx="22720300" cy="9800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spcBef>
                <a:spcPts val="4600"/>
              </a:spcBef>
            </a:pPr>
            <a:r>
              <a:rPr b="1" dirty="0">
                <a:solidFill>
                  <a:srgbClr val="008800"/>
                </a:solidFill>
                <a:uFillTx/>
                <a:latin typeface="Consolas"/>
                <a:ea typeface="Consolas"/>
                <a:cs typeface="Consolas"/>
                <a:sym typeface="Consolas"/>
              </a:rPr>
              <a:t>return</a:t>
            </a:r>
            <a:r>
              <a:rPr dirty="0"/>
              <a:t> statement within </a:t>
            </a:r>
            <a:r>
              <a:rPr dirty="0">
                <a:uFillTx/>
                <a:latin typeface="Consolas"/>
                <a:ea typeface="Consolas"/>
                <a:cs typeface="Consolas"/>
                <a:sym typeface="Consolas"/>
              </a:rPr>
              <a:t>f</a:t>
            </a:r>
            <a:r>
              <a:rPr dirty="0"/>
              <a:t>: switch back to the previous environment; f(x) now has a value</a:t>
            </a:r>
          </a:p>
        </p:txBody>
      </p:sp>
      <p:sp>
        <p:nvSpPr>
          <p:cNvPr id="56" name="Only one return statement is ever executed while executing the body of a function"/>
          <p:cNvSpPr txBox="1"/>
          <p:nvPr/>
        </p:nvSpPr>
        <p:spPr>
          <a:xfrm>
            <a:off x="831850" y="4848149"/>
            <a:ext cx="22720300" cy="98008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spcBef>
                <a:spcPts val="4600"/>
              </a:spcBef>
            </a:lvl1pPr>
          </a:lstStyle>
          <a:p>
            <a:r>
              <a:rPr dirty="0"/>
              <a:t>Only one return statement is ever executed while executing the body of a function</a:t>
            </a:r>
          </a:p>
        </p:txBody>
      </p:sp>
      <p:sp>
        <p:nvSpPr>
          <p:cNvPr id="57" name="def end(n, d):…"/>
          <p:cNvSpPr txBox="1"/>
          <p:nvPr/>
        </p:nvSpPr>
        <p:spPr>
          <a:xfrm>
            <a:off x="4577913" y="5429942"/>
            <a:ext cx="15698208" cy="40421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defRPr>
                <a:uFillTx/>
                <a:latin typeface="Consolas"/>
                <a:ea typeface="Consolas"/>
                <a:cs typeface="Consolas"/>
                <a:sym typeface="Consolas"/>
              </a:defRPr>
            </a:pPr>
            <a:r>
              <a:rPr b="1" dirty="0">
                <a:solidFill>
                  <a:srgbClr val="008800"/>
                </a:solidFill>
              </a:rPr>
              <a:t>def</a:t>
            </a:r>
            <a:r>
              <a:rPr dirty="0"/>
              <a:t> </a:t>
            </a:r>
            <a:r>
              <a:rPr b="1" dirty="0">
                <a:solidFill>
                  <a:srgbClr val="0066BB"/>
                </a:solidFill>
              </a:rPr>
              <a:t>end</a:t>
            </a:r>
            <a:r>
              <a:rPr dirty="0"/>
              <a:t>(n, d):</a:t>
            </a:r>
          </a:p>
          <a:p>
            <a:pPr marL="0" marR="0" defTabSz="457200">
              <a:defRPr i="1">
                <a:solidFill>
                  <a:srgbClr val="DD4422"/>
                </a:solidFill>
                <a:uFillTx/>
                <a:latin typeface="Consolas"/>
                <a:ea typeface="Consolas"/>
                <a:cs typeface="Consolas"/>
                <a:sym typeface="Consolas"/>
              </a:defRPr>
            </a:pPr>
            <a:r>
              <a:rPr i="0" dirty="0">
                <a:solidFill>
                  <a:srgbClr val="000000"/>
                </a:solidFill>
              </a:rPr>
              <a:t>    </a:t>
            </a:r>
            <a:r>
              <a:rPr dirty="0"/>
              <a:t>"""Print the final digits of N in reverse order until D is found.</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&gt;&gt;&gt; end(34567, 5)</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7</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6</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5</a:t>
            </a:r>
            <a:endParaRPr i="0" dirty="0">
              <a:solidFill>
                <a:srgbClr val="000000"/>
              </a:solidFill>
            </a:endParaRPr>
          </a:p>
          <a:p>
            <a:pPr marL="0" marR="0" defTabSz="457200">
              <a:defRPr i="1">
                <a:solidFill>
                  <a:srgbClr val="DD4422"/>
                </a:solidFill>
                <a:uFillTx/>
                <a:latin typeface="Consolas"/>
                <a:ea typeface="Consolas"/>
                <a:cs typeface="Consolas"/>
                <a:sym typeface="Consolas"/>
              </a:defRPr>
            </a:pPr>
            <a:r>
              <a:rPr dirty="0"/>
              <a:t>    """</a:t>
            </a:r>
          </a:p>
        </p:txBody>
      </p:sp>
      <p:sp>
        <p:nvSpPr>
          <p:cNvPr id="58" name="while n &gt; 0:…"/>
          <p:cNvSpPr txBox="1"/>
          <p:nvPr/>
        </p:nvSpPr>
        <p:spPr>
          <a:xfrm>
            <a:off x="4577913" y="9392454"/>
            <a:ext cx="7561365" cy="157992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defRPr b="1">
                <a:solidFill>
                  <a:srgbClr val="008800"/>
                </a:solidFill>
                <a:uFillTx/>
                <a:latin typeface="Consolas"/>
                <a:ea typeface="Consolas"/>
                <a:cs typeface="Consolas"/>
                <a:sym typeface="Consolas"/>
              </a:defRPr>
            </a:pPr>
            <a:r>
              <a:rPr b="0" dirty="0">
                <a:solidFill>
                  <a:srgbClr val="000000"/>
                </a:solidFill>
              </a:rPr>
              <a:t>    </a:t>
            </a:r>
            <a:r>
              <a:rPr dirty="0"/>
              <a:t>while</a:t>
            </a:r>
            <a:r>
              <a:rPr b="0" dirty="0">
                <a:solidFill>
                  <a:srgbClr val="000000"/>
                </a:solidFill>
              </a:rPr>
              <a:t> n </a:t>
            </a:r>
            <a:r>
              <a:rPr b="0" dirty="0">
                <a:solidFill>
                  <a:srgbClr val="333333"/>
                </a:solidFill>
              </a:rPr>
              <a:t>&gt;</a:t>
            </a:r>
            <a:r>
              <a:rPr b="0" dirty="0">
                <a:solidFill>
                  <a:srgbClr val="000000"/>
                </a:solidFill>
              </a:rPr>
              <a:t> </a:t>
            </a:r>
            <a:r>
              <a:rPr dirty="0">
                <a:solidFill>
                  <a:srgbClr val="0000DD"/>
                </a:solidFill>
              </a:rPr>
              <a:t>0</a:t>
            </a:r>
            <a:r>
              <a:rPr b="0" dirty="0">
                <a:solidFill>
                  <a:srgbClr val="000000"/>
                </a:solidFill>
              </a:rPr>
              <a:t>:</a:t>
            </a:r>
          </a:p>
          <a:p>
            <a:pPr marL="0" marR="0" defTabSz="457200">
              <a:defRPr>
                <a:uFillTx/>
                <a:latin typeface="Consolas"/>
                <a:ea typeface="Consolas"/>
                <a:cs typeface="Consolas"/>
                <a:sym typeface="Consolas"/>
              </a:defRPr>
            </a:pPr>
            <a:r>
              <a:rPr dirty="0"/>
              <a:t>        last, n </a:t>
            </a:r>
            <a:r>
              <a:rPr dirty="0">
                <a:solidFill>
                  <a:srgbClr val="333333"/>
                </a:solidFill>
              </a:rPr>
              <a:t>=</a:t>
            </a:r>
            <a:r>
              <a:rPr dirty="0"/>
              <a:t> n </a:t>
            </a:r>
            <a:r>
              <a:rPr dirty="0">
                <a:solidFill>
                  <a:srgbClr val="333333"/>
                </a:solidFill>
              </a:rPr>
              <a:t>%</a:t>
            </a:r>
            <a:r>
              <a:rPr dirty="0"/>
              <a:t> </a:t>
            </a:r>
            <a:r>
              <a:rPr b="1" dirty="0">
                <a:solidFill>
                  <a:srgbClr val="0000DD"/>
                </a:solidFill>
              </a:rPr>
              <a:t>10</a:t>
            </a:r>
            <a:r>
              <a:rPr dirty="0"/>
              <a:t>, n </a:t>
            </a:r>
            <a:r>
              <a:rPr dirty="0">
                <a:solidFill>
                  <a:srgbClr val="333333"/>
                </a:solidFill>
              </a:rPr>
              <a:t>//</a:t>
            </a:r>
            <a:r>
              <a:rPr dirty="0"/>
              <a:t> </a:t>
            </a:r>
            <a:r>
              <a:rPr b="1" dirty="0">
                <a:solidFill>
                  <a:srgbClr val="0000DD"/>
                </a:solidFill>
              </a:rPr>
              <a:t>10</a:t>
            </a:r>
          </a:p>
          <a:p>
            <a:pPr marL="0" marR="0" defTabSz="457200">
              <a:defRPr>
                <a:uFillTx/>
                <a:latin typeface="Consolas"/>
                <a:ea typeface="Consolas"/>
                <a:cs typeface="Consolas"/>
                <a:sym typeface="Consolas"/>
              </a:defRPr>
            </a:pPr>
            <a:r>
              <a:rPr dirty="0"/>
              <a:t>        </a:t>
            </a:r>
            <a:r>
              <a:rPr dirty="0">
                <a:solidFill>
                  <a:srgbClr val="007020"/>
                </a:solidFill>
              </a:rPr>
              <a:t>print</a:t>
            </a:r>
            <a:r>
              <a:rPr dirty="0"/>
              <a:t>(last)</a:t>
            </a:r>
          </a:p>
        </p:txBody>
      </p:sp>
      <p:sp>
        <p:nvSpPr>
          <p:cNvPr id="59" name="if d == last:…"/>
          <p:cNvSpPr txBox="1"/>
          <p:nvPr/>
        </p:nvSpPr>
        <p:spPr>
          <a:xfrm>
            <a:off x="4558820" y="11017770"/>
            <a:ext cx="5301131" cy="108747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defRPr>
                <a:uFillTx/>
                <a:latin typeface="Consolas"/>
                <a:ea typeface="Consolas"/>
                <a:cs typeface="Consolas"/>
                <a:sym typeface="Consolas"/>
              </a:defRPr>
            </a:pPr>
            <a:r>
              <a:rPr dirty="0"/>
              <a:t>        </a:t>
            </a:r>
            <a:r>
              <a:rPr b="1" dirty="0">
                <a:solidFill>
                  <a:srgbClr val="008800"/>
                </a:solidFill>
              </a:rPr>
              <a:t>if</a:t>
            </a:r>
            <a:r>
              <a:rPr dirty="0"/>
              <a:t> d </a:t>
            </a:r>
            <a:r>
              <a:rPr dirty="0">
                <a:solidFill>
                  <a:srgbClr val="333333"/>
                </a:solidFill>
              </a:rPr>
              <a:t>==</a:t>
            </a:r>
            <a:r>
              <a:rPr dirty="0"/>
              <a:t> last:</a:t>
            </a:r>
          </a:p>
          <a:p>
            <a:pPr marL="0" marR="0" defTabSz="457200">
              <a:defRPr>
                <a:uFillTx/>
                <a:latin typeface="Consolas"/>
                <a:ea typeface="Consolas"/>
                <a:cs typeface="Consolas"/>
                <a:sym typeface="Consolas"/>
              </a:defRPr>
            </a:pPr>
            <a:r>
              <a:rPr dirty="0"/>
              <a:t>            </a:t>
            </a:r>
            <a:r>
              <a:rPr b="1" dirty="0">
                <a:solidFill>
                  <a:srgbClr val="008800"/>
                </a:solidFill>
              </a:rPr>
              <a:t>return</a:t>
            </a:r>
            <a:r>
              <a:rPr dirty="0"/>
              <a:t> </a:t>
            </a:r>
            <a:r>
              <a:rPr b="1" dirty="0">
                <a:solidFill>
                  <a:srgbClr val="008800"/>
                </a:solidFill>
              </a:rPr>
              <a:t>None</a:t>
            </a:r>
          </a:p>
        </p:txBody>
      </p:sp>
      <p:sp>
        <p:nvSpPr>
          <p:cNvPr id="60" name="(Demo)"/>
          <p:cNvSpPr txBox="1"/>
          <p:nvPr/>
        </p:nvSpPr>
        <p:spPr>
          <a:xfrm>
            <a:off x="11360189" y="12213224"/>
            <a:ext cx="1663622"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t>(Demo)</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55"/>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5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5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5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7" nodeType="clickEffect">
                                  <p:stCondLst>
                                    <p:cond delay="0"/>
                                  </p:stCondLst>
                                  <p:iterate>
                                    <p:tmAbs val="0"/>
                                  </p:iterate>
                                  <p:childTnLst>
                                    <p:set>
                                      <p:cBhvr>
                                        <p:cTn id="30" fill="hold"/>
                                        <p:tgtEl>
                                          <p:spTgt spid="59"/>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8" nodeType="clickEffect">
                                  <p:stCondLst>
                                    <p:cond delay="0"/>
                                  </p:stCondLst>
                                  <p:iterate>
                                    <p:tmAbs val="0"/>
                                  </p:iterate>
                                  <p:childTnLst>
                                    <p:set>
                                      <p:cBhvr>
                                        <p:cTn id="34" fill="hold"/>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1" animBg="1" advAuto="0"/>
      <p:bldP spid="54" grpId="2" animBg="1" advAuto="0"/>
      <p:bldP spid="55" grpId="3" animBg="1" advAuto="0"/>
      <p:bldP spid="56" grpId="4" animBg="1" advAuto="0"/>
      <p:bldP spid="57" grpId="5" animBg="1" advAuto="0"/>
      <p:bldP spid="58" grpId="6" animBg="1" advAuto="0"/>
      <p:bldP spid="59" grpId="7" animBg="1" advAuto="0"/>
      <p:bldP spid="60" grpId="8" animBg="1" advAuto="0"/>
    </p:bld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38</TotalTime>
  <Words>180</Words>
  <Application>Microsoft Macintosh PowerPoint</Application>
  <PresentationFormat>Custom</PresentationFormat>
  <Paragraphs>32</Paragraphs>
  <Slides>4</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4</vt:i4>
      </vt:variant>
    </vt:vector>
  </HeadingPairs>
  <TitlesOfParts>
    <vt:vector size="10" baseType="lpstr">
      <vt:lpstr>Arial</vt:lpstr>
      <vt:lpstr>Consolas</vt:lpstr>
      <vt:lpstr>Helvetica</vt:lpstr>
      <vt:lpstr>Lucida Grande</vt:lpstr>
      <vt:lpstr>Menlo</vt:lpstr>
      <vt:lpstr>White</vt:lpstr>
      <vt:lpstr>UC Berkeley’s CS61A – Lecture 06 –  Iteration</vt:lpstr>
      <vt:lpstr>Announcements</vt:lpstr>
      <vt:lpstr>Return</vt:lpstr>
      <vt:lpstr>Return Statements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Iteration</dc:title>
  <cp:lastModifiedBy>Dan Garcia</cp:lastModifiedBy>
  <cp:revision>5</cp:revision>
  <cp:lastPrinted>2019-02-04T07:26:40Z</cp:lastPrinted>
  <dcterms:modified xsi:type="dcterms:W3CDTF">2019-02-04T20:55:43Z</dcterms:modified>
</cp:coreProperties>
</file>